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Montserrat"/>
      <p:regular r:id="rId40"/>
      <p:bold r:id="rId41"/>
      <p:italic r:id="rId42"/>
      <p:boldItalic r:id="rId43"/>
    </p:embeddedFont>
    <p:embeddedFont>
      <p:font typeface="Montserrat ExtraBold"/>
      <p:bold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6" roundtripDataSignature="AMtx7mhO3VCwHDLRGC3nwYGwIpZTUFqp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4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6.xml"/><Relationship Id="rId44" Type="http://schemas.openxmlformats.org/officeDocument/2006/relationships/font" Target="fonts/MontserratExtraBold-bold.fntdata"/><Relationship Id="rId21" Type="http://schemas.openxmlformats.org/officeDocument/2006/relationships/slide" Target="slides/slide15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8.xml"/><Relationship Id="rId46" Type="http://customschemas.google.com/relationships/presentationmetadata" Target="metadata"/><Relationship Id="rId23" Type="http://schemas.openxmlformats.org/officeDocument/2006/relationships/slide" Target="slides/slide17.xml"/><Relationship Id="rId45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90b479e0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1190b479e0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e5057516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11e5057516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9137ebb2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19137ebb2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9137ebb2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19137ebb2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9137ebb2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19137ebb2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9137ebb2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19137ebb2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9137ebb2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119137ebb2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9137ebb2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19137ebb2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e44f54aa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11e44f54aa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e44f54aa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11e44f54aa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e44f54aa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11e44f54aa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90b479e0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1190b479e0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e44f54aa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11e44f54aa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e44f54aa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11e44f54aa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1e44f54aa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11e44f54aa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e5057516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1e5057516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e5057516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11e5057516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e5057516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11e5057516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e50575168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11e5057516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e50575168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11e50575168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1e50575168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11e50575168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e5fbabd6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11e5fbabd6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90b479e0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190b479e0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e5fbabd6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11e5fbabd6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1e5fbabd6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11e5fbabd6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Como vamos falar </a:t>
            </a:r>
            <a:endParaRPr/>
          </a:p>
        </p:txBody>
      </p:sp>
      <p:sp>
        <p:nvSpPr>
          <p:cNvPr id="488" name="Google Shape;48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a4ca7d8b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11a4ca7d8b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a4ca7d8b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1a4ca7d8b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9137ebb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119137ebb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9137ebb2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19137ebb2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9137ebb2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119137ebb2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9137ebb2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119137ebb2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i="0" sz="30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" name="Google Shape;76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" name="Google Shape;7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8" name="Google Shape;7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2" name="Google Shape;8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1" name="Google Shape;10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6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36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2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bg-azul.png" id="54" name="Google Shape;54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9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55" name="Google Shape;5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12" y="51425"/>
            <a:ext cx="1334387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5.png"/><Relationship Id="rId7" Type="http://schemas.openxmlformats.org/officeDocument/2006/relationships/image" Target="../media/image17.png"/><Relationship Id="rId8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hyperlink" Target="https://slack.com/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hyperlink" Target="https://www.elastic.co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28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g1190b479e09_0_74"/>
          <p:cNvGrpSpPr/>
          <p:nvPr/>
        </p:nvGrpSpPr>
        <p:grpSpPr>
          <a:xfrm>
            <a:off x="-3794" y="0"/>
            <a:ext cx="9144003" cy="5118712"/>
            <a:chOff x="-3794" y="0"/>
            <a:chExt cx="9144003" cy="5118712"/>
          </a:xfrm>
        </p:grpSpPr>
        <p:pic>
          <p:nvPicPr>
            <p:cNvPr id="116" name="Google Shape;116;g1190b479e09_0_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794" y="0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g1190b479e09_0_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794" y="1700831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g1190b479e09_0_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794" y="3404212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g1190b479e09_0_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1190b479e09_0_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23013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g1190b479e09_0_74"/>
          <p:cNvCxnSpPr/>
          <p:nvPr/>
        </p:nvCxnSpPr>
        <p:spPr>
          <a:xfrm>
            <a:off x="4589188" y="1918675"/>
            <a:ext cx="0" cy="1343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g1190b479e09_0_74"/>
          <p:cNvSpPr txBox="1"/>
          <p:nvPr/>
        </p:nvSpPr>
        <p:spPr>
          <a:xfrm>
            <a:off x="384225" y="2109400"/>
            <a:ext cx="4005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   Gerenciamento    de Erros</a:t>
            </a:r>
            <a:endParaRPr b="0" i="0" sz="22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3" name="Google Shape;123;g1190b479e09_0_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11e50575168_0_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1e50575168_0_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1e50575168_0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1e50575168_0_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1e50575168_0_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1e50575168_0_6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1. Debugging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g11e50575168_0_6"/>
          <p:cNvSpPr txBox="1"/>
          <p:nvPr/>
        </p:nvSpPr>
        <p:spPr>
          <a:xfrm>
            <a:off x="543450" y="807000"/>
            <a:ext cx="68649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1.2.4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Logpoints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Os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logpoints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são especialmente úteis para injetar logs durante a depuração de servidores de produção que não podem ser pausados ​​ou interrompidos.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Eles são representados por um ícone em forma de "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diamante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". </a:t>
            </a:r>
            <a:endParaRPr b="0" i="0" sz="1200" u="none" cap="none" strike="noStrike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g11e50575168_0_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5138" y="2244300"/>
            <a:ext cx="4721524" cy="24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119137ebb28_0_5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19137ebb28_0_5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19137ebb28_0_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19137ebb28_0_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19137ebb28_0_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19137ebb28_0_53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1. Debugging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g119137ebb28_0_53"/>
          <p:cNvSpPr txBox="1"/>
          <p:nvPr/>
        </p:nvSpPr>
        <p:spPr>
          <a:xfrm>
            <a:off x="543450" y="807000"/>
            <a:ext cx="6864900" cy="23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1.2.5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Iniciar a depuração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Para iniciar uma sessão de depuração, primeiro selecione a configuração (sugerida de Node) usando o menu suspenso “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Configuração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” na visualização “Executar”. Depois de definir sua configuração de inicialização, inicie sua sessão de depuração com F5.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Assim que uma sessão de depuração é iniciada, o painel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DEBUG CONSOLE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é exibido e mostra a saída de depuração e a barra de status muda de cor (laranja para temas de cores padrão):</a:t>
            </a:r>
            <a:endParaRPr b="0" i="0" sz="1100" u="none" cap="none" strike="noStrike">
              <a:solidFill>
                <a:srgbClr val="0072BE"/>
              </a:solidFill>
              <a:highlight>
                <a:srgbClr val="F4F2F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119137ebb28_0_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14313" y="3119607"/>
            <a:ext cx="3072425" cy="194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119137ebb28_0_6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19137ebb28_0_6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19137ebb28_0_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19137ebb28_0_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19137ebb28_0_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19137ebb28_0_67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1. Debugging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119137ebb28_0_67"/>
          <p:cNvSpPr txBox="1"/>
          <p:nvPr/>
        </p:nvSpPr>
        <p:spPr>
          <a:xfrm>
            <a:off x="543450" y="807000"/>
            <a:ext cx="6864900" cy="3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1.2.6 Ações de depuração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Assim que uma sessão de depuração for iniciada, a barra de ferramentas de depuração aparecerá na parte superior do editor.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Char char="●"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Continuar / Pausar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F5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Char char="●"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Passar por cima de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F10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Char char="●"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Passo para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F11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Char char="●"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Sair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Shift+F11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Char char="●"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Reinicie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Ctrl+Shift+F5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Char char="●"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Parar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Shift+F5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3" name="Google Shape;253;g119137ebb28_0_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2050" y="1769713"/>
            <a:ext cx="20574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119137ebb28_0_8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19137ebb28_0_8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19137ebb28_0_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19137ebb28_0_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119137ebb28_0_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19137ebb28_0_82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1. Debugging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119137ebb28_0_82"/>
          <p:cNvSpPr txBox="1"/>
          <p:nvPr/>
        </p:nvSpPr>
        <p:spPr>
          <a:xfrm>
            <a:off x="543450" y="807000"/>
            <a:ext cx="68649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1.2.7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Inspeção de dados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As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variáveis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​​podem ser inspecionadas na seção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VARIÁVEIS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da visualização “Executar” ou passando o mouse sobre sua origem no editor. Os valores das variáveis ​​e a avaliação da expressão são relativos ao quadro de pilha selecionado na seção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CALL STACK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200" u="none" cap="none" strike="noStrike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g119137ebb28_0_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447" y="2279397"/>
            <a:ext cx="6864899" cy="1881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119137ebb28_0_10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19137ebb28_0_10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19137ebb28_0_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19137ebb28_0_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19137ebb28_0_1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19137ebb28_0_108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2. O que são exceções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g119137ebb28_0_108"/>
          <p:cNvSpPr txBox="1"/>
          <p:nvPr/>
        </p:nvSpPr>
        <p:spPr>
          <a:xfrm>
            <a:off x="543450" y="807000"/>
            <a:ext cx="6864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Exceções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Quando ocorre um comportamento inesperado devido a uma função que não pode seguir normalmente, o que desejamos é basicamente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parar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 que está sendo executado e avançar diretamente de volta para o lugar onde podemos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lidar com a falha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Conseguimos fazer isso com o tratamento de exceção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Elas são uma forma que nos torna possível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interromper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 que está sendo  executado com problema, lançando uma exceção que basicamente é um simples valor. Isso geralmente assemelha a um retorno super carregado a partir de uma função. Nesse momento acontece o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desenrolamento do stack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onde esse valor 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salta para fora não apenas da função atual mas também para fora de todo o caminho até a primeira chamada que iniciou a execução atual.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119137ebb28_0_12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19137ebb28_0_12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19137ebb28_0_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19137ebb28_0_1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19137ebb28_0_1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119137ebb28_0_121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2. O que são exceções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119137ebb28_0_121"/>
          <p:cNvSpPr txBox="1"/>
          <p:nvPr/>
        </p:nvSpPr>
        <p:spPr>
          <a:xfrm>
            <a:off x="394925" y="806700"/>
            <a:ext cx="6864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Utilizamos a palavra-chave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throw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para gerar uma exceção. Para capturá-la, envolvemos o trecho de código em um bloco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try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seguido pela palavra-chave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catch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Quando ocorre um comportamento inesperado no bloco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try, 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uma exceção é lançada e o bloco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catch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é executado. O nome da variável (entre parênteses) após captura será vinculado ao valor de exceção. Após o término do bloco catch ou do bloco try o fluxo de execução retoma sob toda a instrução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try/catch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8" name="Google Shape;288;g119137ebb28_0_1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10325" y="2496900"/>
            <a:ext cx="4634106" cy="23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119137ebb28_0_14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19137ebb28_0_14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119137ebb28_0_1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19137ebb28_0_1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119137ebb28_0_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119137ebb28_0_142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2. O que são exceções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g119137ebb28_0_142"/>
          <p:cNvSpPr txBox="1"/>
          <p:nvPr/>
        </p:nvSpPr>
        <p:spPr>
          <a:xfrm>
            <a:off x="464875" y="974025"/>
            <a:ext cx="68649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Infelizmente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erros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 entrada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dados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incorretos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acontecem. Devemos sempre encontrá-los e corrigi-los. As suites de testes automatizadas e asserções são extremamente importantes para que esses problemas sejam percebidos mais facilmente e tratados antes de serem executados em produção.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Na maioria das vezes, estes problemas provocados por fatores externos do programas devem ser tratados normalmente. Geralmente, quando o problema pode ser tratado de forma local,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valores de retorno especiais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é um caminho sensato para monitorá-los. Caso contrário as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exceções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são preferíveis.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0" name="Google Shape;300;g119137ebb28_0_1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14313" y="3119607"/>
            <a:ext cx="3072425" cy="194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11e44f54aae_0_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1e44f54aae_0_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1e44f54aae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1e44f54aae_0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1e44f54aae_0_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e44f54aae_0_5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Exceções checadas e não-checadas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11e44f54aae_0_5"/>
          <p:cNvSpPr txBox="1"/>
          <p:nvPr/>
        </p:nvSpPr>
        <p:spPr>
          <a:xfrm>
            <a:off x="464875" y="1290350"/>
            <a:ext cx="6864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diferença entre exceções checadas e não checadas é a forma como a aplicação está preparada para lidar com o erro.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Nos dois casos podemos usar as declarações 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try...catch</a:t>
            </a: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Existe também o formato 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Promise().then().catch()</a:t>
            </a: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que funciona de forma similar quando estamos trabalhando com promises.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11e44f54aae_0_1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1e44f54aae_0_1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11e44f54aae_0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1e44f54aae_0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11e44f54aae_0_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1e44f54aae_0_17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3.1 Exceções não checadas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g11e44f54aae_0_17"/>
          <p:cNvSpPr txBox="1"/>
          <p:nvPr/>
        </p:nvSpPr>
        <p:spPr>
          <a:xfrm>
            <a:off x="464875" y="833925"/>
            <a:ext cx="6864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Na exceção não checada o erro ocorre porque houve um comportamento fora do fluxo normal, como, por exemplo uma string json mal formatada.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Exemplo: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g11e44f54aae_0_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700" y="1902450"/>
            <a:ext cx="4170618" cy="22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11e44f54aae_0_3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1e44f54aae_0_3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1e44f54aae_0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1e44f54aae_0_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11e44f54aae_0_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11e44f54aae_0_31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3.1 Exceções não checadas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g11e44f54aae_0_31"/>
          <p:cNvSpPr txBox="1"/>
          <p:nvPr/>
        </p:nvSpPr>
        <p:spPr>
          <a:xfrm>
            <a:off x="432075" y="675925"/>
            <a:ext cx="6864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Neste exemplo nós tentamos converter uma string para objeto, mas como a string não está no formato de um json válido por ter uma aspa a mais, o erro acontece e vai parar no bloco 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catch</a:t>
            </a: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onde nós podemos tratar o erro da forma que acharmos melhor, mas como ele não é checado, ou seja, não sabemos nenhum detalhe do que pode ter ocorrido, o tratamento fica bem genérico.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5" name="Google Shape;335;g11e44f54aae_0_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700" y="1890725"/>
            <a:ext cx="4170618" cy="22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190b479e09_0_87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1190b479e09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1190b479e09_0_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1190b479e09_0_87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190b479e09_0_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190b479e09_0_87"/>
          <p:cNvSpPr txBox="1"/>
          <p:nvPr/>
        </p:nvSpPr>
        <p:spPr>
          <a:xfrm>
            <a:off x="302550" y="603975"/>
            <a:ext cx="600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Ementa: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g1190b479e09_0_87"/>
          <p:cNvSpPr txBox="1"/>
          <p:nvPr/>
        </p:nvSpPr>
        <p:spPr>
          <a:xfrm>
            <a:off x="221950" y="1080000"/>
            <a:ext cx="865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Debugging (console/vs code)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que são exceções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Exceções checadas e não-checadas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Tratamento de exceções (BD, HTTP)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pt-BR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 da aplicação (arquivo)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g11e44f54aae_0_4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11e44f54aae_0_4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11e44f54aae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11e44f54aae_0_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1e44f54aae_0_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11e44f54aae_0_43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3.2 Exceções checadas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g11e44f54aae_0_43"/>
          <p:cNvSpPr txBox="1"/>
          <p:nvPr/>
        </p:nvSpPr>
        <p:spPr>
          <a:xfrm>
            <a:off x="432075" y="675925"/>
            <a:ext cx="686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Na exceção checada nós preparamos o fluxo da aplicação para "checar" se aconteceu algo que precisa ser tratado como erro.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Google Shape;347;g11e44f54aae_0_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2150" y="1480225"/>
            <a:ext cx="5132684" cy="28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g11e44f54aae_0_5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1e44f54aae_0_5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11e44f54aae_0_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11e44f54aae_0_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11e44f54aae_0_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11e44f54aae_0_56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3.2 Exceções checadas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g11e44f54aae_0_56"/>
          <p:cNvSpPr txBox="1"/>
          <p:nvPr/>
        </p:nvSpPr>
        <p:spPr>
          <a:xfrm>
            <a:off x="432075" y="675925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 JavaScript, assim como em outras linguagens, existem classes internas específicas para tipos de erros.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Vamos modificar o exemplo na exceção não checada e alterá-la para checada.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9" name="Google Shape;359;g11e44f54aae_0_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8100" y="1737326"/>
            <a:ext cx="5181700" cy="30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g11e44f54aae_0_6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11e44f54aae_0_6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11e44f54aae_0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1e44f54aae_0_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1e44f54aae_0_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1e44f54aae_0_69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3.2 Exceções checadas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g11e44f54aae_0_69"/>
          <p:cNvSpPr txBox="1"/>
          <p:nvPr/>
        </p:nvSpPr>
        <p:spPr>
          <a:xfrm>
            <a:off x="432075" y="675925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Nesta alteração nós estamos checando qual o tipo de erro que aconteceu para podermos tratar de forma diferente.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 também podemos criar erros totalmente personalizados para as necessidades da aplicação. Foi o que fizemos com o 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CustomError</a:t>
            </a: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1" name="Google Shape;371;g11e44f54aae_0_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8100" y="1737326"/>
            <a:ext cx="5181700" cy="30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11e50575168_1_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1e50575168_1_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1e50575168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1e50575168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11e50575168_1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11e50575168_1_0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3.3 Exceções de Banco de Dados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g11e50575168_1_0"/>
          <p:cNvSpPr txBox="1"/>
          <p:nvPr/>
        </p:nvSpPr>
        <p:spPr>
          <a:xfrm>
            <a:off x="432075" y="675925"/>
            <a:ext cx="6864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Quando estamos desenvolvendo aplicações que persistem dados, é importante preparar o fluxo para lidar com erros que podem ocorrer ao tentar alterar ou buscar dados.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 bloco de código abaixo estamos fazendo a conexão assim como inserindo algumas informações.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g11e50575168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849" y="1813525"/>
            <a:ext cx="4873225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11e50575168_1_1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1e50575168_1_1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11e50575168_1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11e50575168_1_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11e50575168_1_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1e50575168_1_12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3.3 Exceções de Banco de Dados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g11e50575168_1_12"/>
          <p:cNvSpPr txBox="1"/>
          <p:nvPr/>
        </p:nvSpPr>
        <p:spPr>
          <a:xfrm>
            <a:off x="432075" y="675925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forma de tratar os erros é bem similar a que já vimos. Porém, em se tratando de banco de dados, é necessário tomar todo cuidado para não gravar dados inconsistentes. Então toda vez que fizermos alguma alteração é muito importante tratar os erros que possam acontecer.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Google Shape;395;g11e50575168_1_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849" y="1813525"/>
            <a:ext cx="4873225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11e50575168_1_2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11e50575168_1_2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11e50575168_1_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11e50575168_1_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1e50575168_1_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11e50575168_1_23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3.3 Exceções de Banco de Dados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g11e50575168_1_23"/>
          <p:cNvSpPr txBox="1"/>
          <p:nvPr/>
        </p:nvSpPr>
        <p:spPr>
          <a:xfrm>
            <a:off x="432075" y="675925"/>
            <a:ext cx="686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Um tratamento de erro clássico é quando tentamos inserir dados em mais de uma tabela em sequência e, em algum momento, acontece um erro.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Nesse caso </a:t>
            </a: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usamos</a:t>
            </a: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 bloco catch para fazer o rollback da transação.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7" name="Google Shape;407;g11e50575168_1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849" y="1813525"/>
            <a:ext cx="4873225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g11e50575168_1_3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11e50575168_1_3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11e50575168_1_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1e50575168_1_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1e50575168_1_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11e50575168_1_34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3.4 Exceções HTTP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g11e50575168_1_34"/>
          <p:cNvSpPr txBox="1"/>
          <p:nvPr/>
        </p:nvSpPr>
        <p:spPr>
          <a:xfrm>
            <a:off x="432075" y="675925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Erros em requisições HTTP também são tratados com try…catch, porém as informações do erro são diferentes. O objeto gerado pelo erro sempre tem um código de status HTTP e esse código tem um significado que indica qual erro ocorreu.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9" name="Google Shape;419;g11e50575168_1_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125" y="1970375"/>
            <a:ext cx="7115125" cy="28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g11e50575168_1_4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11e50575168_1_4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11e50575168_1_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11e50575168_1_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11e50575168_1_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11e50575168_1_46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3.4 Exceções HTTP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g11e50575168_1_46"/>
          <p:cNvSpPr txBox="1"/>
          <p:nvPr/>
        </p:nvSpPr>
        <p:spPr>
          <a:xfrm>
            <a:off x="432075" y="675925"/>
            <a:ext cx="68649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trecho de código mostrado no slide anterior retornaria a seguinte resposta: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accent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{ statusCode: 404, body: { detail: 'Not found' } }</a:t>
            </a:r>
            <a:endParaRPr sz="1300">
              <a:solidFill>
                <a:schemeClr val="accent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Essa resposta foi “serializada” para fornecer detalhes básicos do erro.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objeto com o erro possui muito mais informações e não caberiam em um  slide.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importante é que para tratarmos os erros precisamos conhecê-los muito bem. Só assim podemos fazer um tratamento eficiente para que a aplicação seja resiliente.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11e50575168_1_5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11e50575168_1_5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11e50575168_1_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11e50575168_1_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11e50575168_1_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11e50575168_1_58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3.5 Log da aplicação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g11e50575168_1_58"/>
          <p:cNvSpPr txBox="1"/>
          <p:nvPr/>
        </p:nvSpPr>
        <p:spPr>
          <a:xfrm>
            <a:off x="432075" y="675925"/>
            <a:ext cx="68649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Já vimos até agora como capturar e utilizamos muito o console.log() para visualização. Esta não é uma boa prática, apesar se ser comum durante o desenvolvimento. Quando uma aplicação </a:t>
            </a: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está</a:t>
            </a: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publicada em produção nós temos que implementar recursos que salvem os erros em algum lugar para que  possamos voltar e analisá-los.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Uma das formas mais conhecidas é gravar os erros em arquivos.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 código de exemplo está sendo implementada uma função que recebe um objeto e grava um arquivo JSON com o erro usando a data e hora do erro como nome. 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2" name="Google Shape;442;g11e50575168_1_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8800" y="3000275"/>
            <a:ext cx="54483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g11e5fbabd63_0_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1e5fbabd63_0_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11e5fbabd63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11e5fbabd63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11e5fbabd63_0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11e5fbabd63_0_1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3.5 Log da aplicação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g11e5fbabd63_0_1"/>
          <p:cNvSpPr txBox="1"/>
          <p:nvPr/>
        </p:nvSpPr>
        <p:spPr>
          <a:xfrm>
            <a:off x="432075" y="675925"/>
            <a:ext cx="6864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Agora quando acontecer um erro podemos usar a função para gravar o erro em arquivo.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Importante lembrar que este é um exemplo simplificado de como é possível manipular as informações do erro para que possamos salvar o que aconteceu para futura análise.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4" name="Google Shape;454;g11e5fbabd63_0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6900" y="1845200"/>
            <a:ext cx="5553075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1190b479e09_0_10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1190b479e09_0_10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190b479e09_0_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190b479e09_0_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190b479e09_0_1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190b479e09_0_102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1. Debugging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g1190b479e09_0_102"/>
          <p:cNvSpPr txBox="1"/>
          <p:nvPr/>
        </p:nvSpPr>
        <p:spPr>
          <a:xfrm>
            <a:off x="543450" y="807000"/>
            <a:ext cx="6864900" cy="28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Erros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Quando estamos desenvolvendo nosso software, estamos sujeitos alguns tipos de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erros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Dentre eles, podemos destacar três tipos que podem ocorrer: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Erros de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sintaxe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Erros de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execução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Erros de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semântica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1.1.1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Erros de sintaxe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Sintaxe se refere à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estrutura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de um programa e as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regras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que regem essa estrutura. Na língua portuguesa, por exemplo, uma frase deve começar com uma letra maiúscula e terminar com um ponto final.</a:t>
            </a:r>
            <a:endParaRPr b="0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11e5fbabd63_0_1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11e5fbabd63_0_1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11e5fbabd63_0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11e5fbabd63_0_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11e5fbabd63_0_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11e5fbabd63_0_13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3.5 Log da aplicação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g11e5fbabd63_0_13"/>
          <p:cNvSpPr txBox="1"/>
          <p:nvPr/>
        </p:nvSpPr>
        <p:spPr>
          <a:xfrm>
            <a:off x="432075" y="675925"/>
            <a:ext cx="68649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Agora quando acontecer um erro podemos usar a função para gravar o erro em arquivo. Também podemos refatorar a função para salvar o erro de outra forma.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Importante lembrar que esse é um exemplo simplificado de como é possível manipular as informações e salvar o que aconteceu para futura análise.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Outras formas de logar erros podem depender do tamanho da aplicação e do ecossistema onde ela atua. Alguns exemplos: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Logstash - </a:t>
            </a:r>
            <a:r>
              <a:rPr lang="pt-BR" sz="13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https://www.elastic.co/</a:t>
            </a:r>
            <a:b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Um serviço usado para gravação de logs de qualquer tipo além de erros. Após a gravação dos logs é possível criar dashboard e buscas que ajudam a medir vários aspectos da aplicação.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Slack - </a:t>
            </a:r>
            <a:r>
              <a:rPr lang="pt-BR" sz="13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9"/>
              </a:rPr>
              <a:t>https://slack.com/</a:t>
            </a:r>
            <a:b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Existem muitas formas de interagir com um canal do slack. Uma delas é a de utilizar a API de envio de mensagens. Com esse recurso, podemos enviar mensagens a um canal específico com o conteúdo do erro. Ainda é possível marcar pessoas e times para que sejam notificados assim que o problema ocorre.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11e5fbabd63_0_2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11e5fbabd63_0_2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11e5fbabd63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11e5fbabd63_0_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11e5fbabd63_0_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11e5fbabd63_0_26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3.5 Log da aplicação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g11e5fbabd63_0_26"/>
          <p:cNvSpPr txBox="1"/>
          <p:nvPr/>
        </p:nvSpPr>
        <p:spPr>
          <a:xfrm>
            <a:off x="432075" y="675925"/>
            <a:ext cx="68649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b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Apesar de existirem serviços profissionais dedicados a persistência de logs, uma solução própria pode ser implementada com a gravação de logs em banco de dados. Porém deve ser bem planejada para não inserir um volume muito alto e degradar a performance. Para isso existem rotinas de limpeza de tabelas que podem apagar dados antigos.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persistência de informações da aplicação é essencial pois uma vez que o problema ocorre fica impossível saber o que aconteceu a menos que exista um registro.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Mais importante ainda é que o registro contínuo das informações torna possível o acompanhamento da diminuição ou aumento da quantidade de erros que acontecem e se acontecem e períodos ou horários diferentes.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Uma aplicação de qualquer tamanho ganha muitos benefícios quando tem recursos bem planejados e executados de gravação de logs.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82" name="Google Shape;482;p8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8"/>
          <p:cNvSpPr/>
          <p:nvPr/>
        </p:nvSpPr>
        <p:spPr>
          <a:xfrm>
            <a:off x="-56925" y="0"/>
            <a:ext cx="9144000" cy="505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"/>
          <p:cNvSpPr txBox="1"/>
          <p:nvPr>
            <p:ph idx="4294967295" type="ctrTitle"/>
          </p:nvPr>
        </p:nvSpPr>
        <p:spPr>
          <a:xfrm>
            <a:off x="269500" y="3463775"/>
            <a:ext cx="49743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4800" u="none" cap="none" strike="noStrike">
                <a:solidFill>
                  <a:srgbClr val="0F89FF"/>
                </a:solidFill>
                <a:latin typeface="Montserrat"/>
                <a:ea typeface="Montserrat"/>
                <a:cs typeface="Montserrat"/>
                <a:sym typeface="Montserrat"/>
              </a:rPr>
              <a:t>Perguntas?</a:t>
            </a:r>
            <a:endParaRPr b="1" i="0" sz="4800" u="none" cap="none" strike="noStrike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5" name="Google Shape;48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6800" y="0"/>
            <a:ext cx="6187200" cy="36219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g-azul.png" id="490" name="Google Shape;49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491" name="Google Shape;49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874" y="1804925"/>
            <a:ext cx="4617500" cy="136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s.png" id="492" name="Google Shape;49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76825"/>
            <a:ext cx="9144000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9"/>
          <p:cNvSpPr txBox="1"/>
          <p:nvPr>
            <p:ph idx="4294967295" type="ctrTitle"/>
          </p:nvPr>
        </p:nvSpPr>
        <p:spPr>
          <a:xfrm>
            <a:off x="3916900" y="3504372"/>
            <a:ext cx="7199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#VemSerFeliz</a:t>
            </a:r>
            <a:endParaRPr b="1" i="0" sz="4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11a4ca7d8b7_0_1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1a4ca7d8b7_0_1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1a4ca7d8b7_0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1a4ca7d8b7_0_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1a4ca7d8b7_0_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1a4ca7d8b7_0_14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1. Debugging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g11a4ca7d8b7_0_14"/>
          <p:cNvSpPr txBox="1"/>
          <p:nvPr/>
        </p:nvSpPr>
        <p:spPr>
          <a:xfrm>
            <a:off x="543450" y="807000"/>
            <a:ext cx="6864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1.1.2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Erros de execução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Outro tipo de erro é chamado erro de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execução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0" i="1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runtime error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). Ele possui esse nome porque só percebemos o erro após executarmos o programa. Geralmente também são chamados de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exceções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porque esses erros sugerem que alguma coisa excepcional aconteceu.</a:t>
            </a:r>
            <a:endParaRPr b="0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1.1.3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Erros de semântica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 último tipo de erro é o de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semântica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 Nessas situações, o software irá executar sem nenhuma mensagem de erro. Porém, o seu programa não irá retornar o resultado esperado. Ele não vai fazer a coisa correta (especificamente o que você programou).</a:t>
            </a:r>
            <a:endParaRPr b="0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11a4ca7d8b7_0_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1a4ca7d8b7_0_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1a4ca7d8b7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1a4ca7d8b7_0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1a4ca7d8b7_0_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1a4ca7d8b7_0_3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1. Debugging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g11a4ca7d8b7_0_3"/>
          <p:cNvSpPr txBox="1"/>
          <p:nvPr/>
        </p:nvSpPr>
        <p:spPr>
          <a:xfrm>
            <a:off x="543450" y="807000"/>
            <a:ext cx="6864900" cy="4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1.2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Debugging</a:t>
            </a:r>
            <a:endParaRPr b="1" i="0" sz="13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Erros de programação são denominados bugs e o processo de encontrar e corrigir bugs é chamado de depuração ou debugging.</a:t>
            </a:r>
            <a:endParaRPr b="0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Colocar algumas chamadas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console.log 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no seu código geralmente é uma estratégia para obter informações adicionais sobre o que o programa está fazendo.</a:t>
            </a:r>
            <a:endParaRPr b="0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Podemos ir além e utilizar de depuradores, onde podemos definir pontos de interrupção em uma linha específica do código. O editor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VS Code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tem suporte de 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debugging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nativo em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tempo de execução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do Node.js e pode depurar JavaScript, TypeScript ou qualquer outra linguagem que seja transpilada para JavaScript</a:t>
            </a:r>
            <a:r>
              <a:rPr b="0" i="0" lang="pt-BR" sz="1200" u="none" cap="none" strike="noStrike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Nas próximas etapas vamos entender como utilizar o VS Code para depurar.</a:t>
            </a:r>
            <a:endParaRPr b="0" i="0" sz="1200" u="none" cap="none" strike="noStrike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119137ebb28_0_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119137ebb28_0_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19137ebb28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19137ebb28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19137ebb28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19137ebb28_0_0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1. Debugging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g119137ebb28_0_0"/>
          <p:cNvSpPr txBox="1"/>
          <p:nvPr/>
        </p:nvSpPr>
        <p:spPr>
          <a:xfrm>
            <a:off x="543450" y="807000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1.2.1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Executar visualização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Para abrir a visualização “Executar”, selecione o ícone “Executar” na barra de atividades ao lado do VS Code.</a:t>
            </a:r>
            <a:endParaRPr b="0" i="0" sz="1200" u="none" cap="none" strike="noStrike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119137ebb28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400" y="1884150"/>
            <a:ext cx="2429700" cy="28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19137ebb28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07925" y="1989900"/>
            <a:ext cx="2278375" cy="27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119137ebb28_0_1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119137ebb28_0_1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19137ebb28_0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19137ebb28_0_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19137ebb28_0_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119137ebb28_0_13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1. Debugging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g119137ebb28_0_13"/>
          <p:cNvSpPr txBox="1"/>
          <p:nvPr/>
        </p:nvSpPr>
        <p:spPr>
          <a:xfrm>
            <a:off x="543450" y="807000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1.2.2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Menu Executar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Além da barra lateral, o menu “Executar” no cabeçalho superior tem os comandos de execução e depuração mais comuns:</a:t>
            </a:r>
            <a:endParaRPr b="0" i="0" sz="1200" u="none" cap="none" strike="noStrike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119137ebb28_0_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66899" y="2020800"/>
            <a:ext cx="3715726" cy="26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119137ebb28_0_2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19137ebb28_0_2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19137ebb28_0_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19137ebb28_0_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19137ebb28_0_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119137ebb28_0_27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1. Debugging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g119137ebb28_0_27"/>
          <p:cNvSpPr txBox="1"/>
          <p:nvPr/>
        </p:nvSpPr>
        <p:spPr>
          <a:xfrm>
            <a:off x="543450" y="807000"/>
            <a:ext cx="6864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1.2.3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Pontos de interrupção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Podemos adicionar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pontos de interrupção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para verificar os locais que desejamos investigar. Eles podem ser inseridos clicando na margem do editor ou usando F9 na linha atual. O controle mais preciso do ponto de interrupção (ativar/desativar/reaplicar) pode ser feito na seção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BREAKPOINTS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da visualização Executar.</a:t>
            </a:r>
            <a:endParaRPr b="0" i="0" sz="1200" u="none" cap="none" strike="noStrike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g119137ebb28_0_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700" y="2344800"/>
            <a:ext cx="6692276" cy="2236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119137ebb28_0_4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19137ebb28_0_4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19137ebb28_0_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19137ebb28_0_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19137ebb28_0_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19137ebb28_0_40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1. Debugging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g119137ebb28_0_40"/>
          <p:cNvSpPr txBox="1"/>
          <p:nvPr/>
        </p:nvSpPr>
        <p:spPr>
          <a:xfrm>
            <a:off x="543450" y="807000"/>
            <a:ext cx="6864900" cy="22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1.2.4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Logpoints</a:t>
            </a:r>
            <a:endParaRPr b="1"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Um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logpoint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é uma variante de um ponto de interrupção que não "interrompe" no depurador, mas registra uma mensagem no </a:t>
            </a:r>
            <a:r>
              <a:rPr b="1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console</a:t>
            </a:r>
            <a:r>
              <a:rPr b="0" i="0" lang="pt-BR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Podemos inserir uma mensagem personalizada para o log: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g119137ebb28_0_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225" y="2613950"/>
            <a:ext cx="3169750" cy="15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119137ebb28_0_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99299" y="2613950"/>
            <a:ext cx="3577957" cy="15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